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8A3CC4"/>
    <a:srgbClr val="EFBBDA"/>
    <a:srgbClr val="B1297A"/>
    <a:srgbClr val="B225D9"/>
    <a:srgbClr val="DC9AEE"/>
    <a:srgbClr val="BE4CE2"/>
    <a:srgbClr val="B2AE02"/>
    <a:srgbClr val="F1F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940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334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778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7742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285750"/>
          </a:xfrm>
        </p:spPr>
        <p:txBody>
          <a:bodyPr/>
          <a:lstStyle>
            <a:lvl1pPr>
              <a:buNone/>
              <a:defRPr sz="1400">
                <a:solidFill>
                  <a:srgbClr val="797600"/>
                </a:solidFill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6645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66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097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98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40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66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69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7374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19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ED77F-562E-4AAC-9927-DAC9E9FA6C1E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331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4464496" y="4791912"/>
            <a:ext cx="1080120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2"/>
                </a:solidFill>
              </a:rPr>
              <a:t>Schild-drüse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360040" y="1705124"/>
            <a:ext cx="5112568" cy="12918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solidFill>
                  <a:schemeClr val="accent2"/>
                </a:solidFill>
              </a:rPr>
              <a:t>Haut</a:t>
            </a:r>
          </a:p>
          <a:p>
            <a:endParaRPr lang="de-DE" b="1" dirty="0">
              <a:solidFill>
                <a:schemeClr val="accent2"/>
              </a:solidFill>
            </a:endParaRPr>
          </a:p>
          <a:p>
            <a:endParaRPr lang="de-DE" b="1" dirty="0">
              <a:solidFill>
                <a:schemeClr val="accent2"/>
              </a:solidFill>
            </a:endParaRPr>
          </a:p>
          <a:p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432048" y="221534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Provitamin D3</a:t>
            </a:r>
          </a:p>
          <a:p>
            <a:pPr algn="ctr"/>
            <a:r>
              <a:rPr lang="de-DE" dirty="0">
                <a:solidFill>
                  <a:srgbClr val="00B050"/>
                </a:solidFill>
              </a:rPr>
              <a:t>7-DHC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2916504" y="221534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Prävitamin D3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5904656" y="221534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Vitamin D3</a:t>
            </a:r>
          </a:p>
          <a:p>
            <a:pPr algn="ctr"/>
            <a:r>
              <a:rPr lang="de-DE" dirty="0" err="1">
                <a:solidFill>
                  <a:srgbClr val="00B050"/>
                </a:solidFill>
              </a:rPr>
              <a:t>Calciol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5904656" y="401030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rgbClr val="00B050"/>
                </a:solidFill>
              </a:rPr>
              <a:t>Calcidiol</a:t>
            </a:r>
            <a:endParaRPr lang="de-DE" b="1" dirty="0">
              <a:solidFill>
                <a:srgbClr val="00B050"/>
              </a:solidFill>
            </a:endParaRPr>
          </a:p>
          <a:p>
            <a:pPr algn="ctr"/>
            <a:r>
              <a:rPr lang="de-DE" dirty="0">
                <a:solidFill>
                  <a:srgbClr val="00B050"/>
                </a:solidFill>
              </a:rPr>
              <a:t>25(OH)</a:t>
            </a:r>
            <a:r>
              <a:rPr lang="de-DE" baseline="-25000" dirty="0">
                <a:solidFill>
                  <a:srgbClr val="00B050"/>
                </a:solidFill>
              </a:rPr>
              <a:t>2</a:t>
            </a:r>
            <a:r>
              <a:rPr lang="de-DE" dirty="0">
                <a:solidFill>
                  <a:srgbClr val="00B050"/>
                </a:solidFill>
              </a:rPr>
              <a:t>D</a:t>
            </a:r>
            <a:r>
              <a:rPr lang="de-DE" baseline="-25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5904656" y="580526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rgbClr val="00B050"/>
                </a:solidFill>
              </a:rPr>
              <a:t>Calcitriol</a:t>
            </a:r>
            <a:endParaRPr lang="de-DE" b="1" dirty="0">
              <a:solidFill>
                <a:srgbClr val="00B050"/>
              </a:solidFill>
            </a:endParaRPr>
          </a:p>
          <a:p>
            <a:pPr algn="ctr"/>
            <a:r>
              <a:rPr lang="de-DE" dirty="0">
                <a:solidFill>
                  <a:srgbClr val="00B050"/>
                </a:solidFill>
              </a:rPr>
              <a:t>1,25(OH)</a:t>
            </a:r>
            <a:r>
              <a:rPr lang="de-DE" baseline="-25000" dirty="0">
                <a:solidFill>
                  <a:srgbClr val="00B050"/>
                </a:solidFill>
              </a:rPr>
              <a:t>2</a:t>
            </a:r>
            <a:r>
              <a:rPr lang="de-DE" dirty="0">
                <a:solidFill>
                  <a:srgbClr val="00B050"/>
                </a:solidFill>
              </a:rPr>
              <a:t>D</a:t>
            </a:r>
            <a:r>
              <a:rPr lang="de-DE" baseline="-25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1872504" y="1196752"/>
            <a:ext cx="1044000" cy="36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1"/>
                </a:solidFill>
              </a:rPr>
              <a:t>UVB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4680520" y="1196752"/>
            <a:ext cx="1044000" cy="36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1"/>
                </a:solidFill>
              </a:rPr>
              <a:t>Wärme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6192688" y="1196752"/>
            <a:ext cx="1044000" cy="36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1"/>
                </a:solidFill>
              </a:rPr>
              <a:t>Nahrung</a:t>
            </a:r>
          </a:p>
        </p:txBody>
      </p:sp>
      <p:cxnSp>
        <p:nvCxnSpPr>
          <p:cNvPr id="14" name="Gerade Verbindung mit Pfeil 13"/>
          <p:cNvCxnSpPr>
            <a:stCxn id="6" idx="3"/>
            <a:endCxn id="7" idx="1"/>
          </p:cNvCxnSpPr>
          <p:nvPr/>
        </p:nvCxnSpPr>
        <p:spPr>
          <a:xfrm>
            <a:off x="2052048" y="2539380"/>
            <a:ext cx="864456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endCxn id="8" idx="1"/>
          </p:cNvCxnSpPr>
          <p:nvPr/>
        </p:nvCxnSpPr>
        <p:spPr>
          <a:xfrm>
            <a:off x="4536504" y="2534444"/>
            <a:ext cx="1368152" cy="4936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8" idx="2"/>
            <a:endCxn id="9" idx="0"/>
          </p:cNvCxnSpPr>
          <p:nvPr/>
        </p:nvCxnSpPr>
        <p:spPr>
          <a:xfrm>
            <a:off x="6714656" y="2863416"/>
            <a:ext cx="0" cy="1146888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6721264" y="4658376"/>
            <a:ext cx="0" cy="1146888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bgerundetes Rechteck 17"/>
          <p:cNvSpPr/>
          <p:nvPr/>
        </p:nvSpPr>
        <p:spPr>
          <a:xfrm>
            <a:off x="6174596" y="2996952"/>
            <a:ext cx="1080120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2"/>
                </a:solidFill>
              </a:rPr>
              <a:t>Leber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6174596" y="4791912"/>
            <a:ext cx="1080120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2"/>
                </a:solidFill>
              </a:rPr>
              <a:t>Niere</a:t>
            </a:r>
          </a:p>
        </p:txBody>
      </p:sp>
      <p:cxnSp>
        <p:nvCxnSpPr>
          <p:cNvPr id="20" name="Gerade Verbindung mit Pfeil 19"/>
          <p:cNvCxnSpPr>
            <a:stCxn id="11" idx="2"/>
          </p:cNvCxnSpPr>
          <p:nvPr/>
        </p:nvCxnSpPr>
        <p:spPr>
          <a:xfrm>
            <a:off x="2394504" y="1556752"/>
            <a:ext cx="0" cy="98262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5202520" y="1551816"/>
            <a:ext cx="0" cy="98262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13" idx="2"/>
            <a:endCxn id="8" idx="0"/>
          </p:cNvCxnSpPr>
          <p:nvPr/>
        </p:nvCxnSpPr>
        <p:spPr>
          <a:xfrm flipH="1">
            <a:off x="6714656" y="1556752"/>
            <a:ext cx="32" cy="65859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4" idx="3"/>
            <a:endCxn id="19" idx="1"/>
          </p:cNvCxnSpPr>
          <p:nvPr/>
        </p:nvCxnSpPr>
        <p:spPr>
          <a:xfrm>
            <a:off x="5544616" y="5115948"/>
            <a:ext cx="62998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bgerundetes Rechteck 23"/>
          <p:cNvSpPr/>
          <p:nvPr/>
        </p:nvSpPr>
        <p:spPr>
          <a:xfrm>
            <a:off x="2052048" y="4010000"/>
            <a:ext cx="1080120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2"/>
                </a:solidFill>
              </a:rPr>
              <a:t>Blut</a:t>
            </a:r>
          </a:p>
        </p:txBody>
      </p:sp>
      <p:cxnSp>
        <p:nvCxnSpPr>
          <p:cNvPr id="25" name="Gerade Verbindung mit Pfeil 38"/>
          <p:cNvCxnSpPr>
            <a:stCxn id="10" idx="1"/>
            <a:endCxn id="24" idx="2"/>
          </p:cNvCxnSpPr>
          <p:nvPr/>
        </p:nvCxnSpPr>
        <p:spPr>
          <a:xfrm rot="10800000">
            <a:off x="2592108" y="4658072"/>
            <a:ext cx="3312548" cy="1471228"/>
          </a:xfrm>
          <a:prstGeom prst="bentConnector2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42"/>
          <p:cNvCxnSpPr>
            <a:stCxn id="24" idx="3"/>
            <a:endCxn id="4" idx="1"/>
          </p:cNvCxnSpPr>
          <p:nvPr/>
        </p:nvCxnSpPr>
        <p:spPr>
          <a:xfrm>
            <a:off x="3132168" y="4334036"/>
            <a:ext cx="1332328" cy="781912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bgerundetes Rechteck 26"/>
          <p:cNvSpPr/>
          <p:nvPr/>
        </p:nvSpPr>
        <p:spPr>
          <a:xfrm>
            <a:off x="432048" y="5123809"/>
            <a:ext cx="1561864" cy="100549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Kalzium</a:t>
            </a:r>
          </a:p>
          <a:p>
            <a:pPr algn="ctr"/>
            <a:r>
              <a:rPr lang="de-DE" b="1" dirty="0">
                <a:solidFill>
                  <a:schemeClr val="tx1"/>
                </a:solidFill>
              </a:rPr>
              <a:t>aus Nahrung oder Skelett</a:t>
            </a:r>
          </a:p>
        </p:txBody>
      </p:sp>
      <p:cxnSp>
        <p:nvCxnSpPr>
          <p:cNvPr id="28" name="Gerade Verbindung mit Pfeil 47"/>
          <p:cNvCxnSpPr>
            <a:stCxn id="27" idx="3"/>
            <a:endCxn id="24" idx="2"/>
          </p:cNvCxnSpPr>
          <p:nvPr/>
        </p:nvCxnSpPr>
        <p:spPr>
          <a:xfrm flipV="1">
            <a:off x="1993912" y="4658072"/>
            <a:ext cx="598196" cy="968483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Legende mit Pfeil nach links 28"/>
              <p:cNvSpPr/>
              <p:nvPr/>
            </p:nvSpPr>
            <p:spPr>
              <a:xfrm>
                <a:off x="7524656" y="3729659"/>
                <a:ext cx="1367824" cy="1208754"/>
              </a:xfrm>
              <a:prstGeom prst="leftArrowCallout">
                <a:avLst>
                  <a:gd name="adj1" fmla="val 8751"/>
                  <a:gd name="adj2" fmla="val 10144"/>
                  <a:gd name="adj3" fmla="val 10609"/>
                  <a:gd name="adj4" fmla="val 82386"/>
                </a:avLst>
              </a:prstGeom>
              <a:solidFill>
                <a:srgbClr val="FFFFCC"/>
              </a:solidFill>
              <a:ln>
                <a:solidFill>
                  <a:srgbClr val="FF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de-DE" sz="1700" b="1" dirty="0">
                    <a:solidFill>
                      <a:srgbClr val="FF9933"/>
                    </a:solidFill>
                  </a:rPr>
                  <a:t>Speicher-wert</a:t>
                </a:r>
              </a:p>
              <a:p>
                <a:pPr algn="ctr"/>
                <a:r>
                  <a:rPr lang="de-DE" sz="1300" b="0" dirty="0">
                    <a:solidFill>
                      <a:srgbClr val="FF9933"/>
                    </a:solidFill>
                  </a:rPr>
                  <a:t>30-60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1300" b="0" i="1" smtClean="0">
                            <a:solidFill>
                              <a:srgbClr val="FF993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300" b="0" i="0" smtClean="0">
                            <a:solidFill>
                              <a:srgbClr val="FF9933"/>
                            </a:solidFill>
                            <a:latin typeface="Cambria Math"/>
                          </a:rPr>
                          <m:t>ng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de-DE" sz="1300" b="0" i="0" smtClean="0">
                            <a:solidFill>
                              <a:srgbClr val="FF9933"/>
                            </a:solidFill>
                            <a:latin typeface="Cambria Math"/>
                          </a:rPr>
                          <m:t>ml</m:t>
                        </m:r>
                      </m:den>
                    </m:f>
                  </m:oMath>
                </a14:m>
                <a:r>
                  <a:rPr lang="de-DE" sz="1300" dirty="0">
                    <a:solidFill>
                      <a:srgbClr val="FF9933"/>
                    </a:solidFill>
                  </a:rPr>
                  <a:t>  </a:t>
                </a:r>
              </a:p>
              <a:p>
                <a:pPr algn="ctr"/>
                <a:r>
                  <a:rPr lang="de-DE" sz="1300" b="0" dirty="0">
                    <a:solidFill>
                      <a:srgbClr val="FF9933"/>
                    </a:solidFill>
                  </a:rPr>
                  <a:t>75-100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1300" b="0" i="1" smtClean="0">
                            <a:solidFill>
                              <a:srgbClr val="FF993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300" b="0" i="0" smtClean="0">
                            <a:solidFill>
                              <a:srgbClr val="FF9933"/>
                            </a:solidFill>
                            <a:latin typeface="Cambria Math"/>
                          </a:rPr>
                          <m:t>nmol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de-DE" sz="1300" b="0" i="0" smtClean="0">
                            <a:solidFill>
                              <a:srgbClr val="FF9933"/>
                            </a:solidFill>
                            <a:latin typeface="Cambria Math"/>
                          </a:rPr>
                          <m:t>l</m:t>
                        </m:r>
                      </m:den>
                    </m:f>
                  </m:oMath>
                </a14:m>
                <a:r>
                  <a:rPr lang="de-DE" sz="1300" dirty="0">
                    <a:solidFill>
                      <a:srgbClr val="FF9933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9" name="Legende mit Pfeil nach links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656" y="3729659"/>
                <a:ext cx="1367824" cy="1208754"/>
              </a:xfrm>
              <a:prstGeom prst="leftArrowCallout">
                <a:avLst>
                  <a:gd name="adj1" fmla="val 8751"/>
                  <a:gd name="adj2" fmla="val 10144"/>
                  <a:gd name="adj3" fmla="val 10609"/>
                  <a:gd name="adj4" fmla="val 82386"/>
                </a:avLst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FF9933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Legende mit Pfeil nach links 29"/>
          <p:cNvSpPr/>
          <p:nvPr/>
        </p:nvSpPr>
        <p:spPr>
          <a:xfrm>
            <a:off x="7524656" y="5809109"/>
            <a:ext cx="1367824" cy="640381"/>
          </a:xfrm>
          <a:prstGeom prst="leftArrowCallout">
            <a:avLst>
              <a:gd name="adj1" fmla="val 20288"/>
              <a:gd name="adj2" fmla="val 20556"/>
              <a:gd name="adj3" fmla="val 18046"/>
              <a:gd name="adj4" fmla="val 82386"/>
            </a:avLst>
          </a:prstGeom>
          <a:solidFill>
            <a:srgbClr val="FFFFCC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700" b="1" dirty="0">
                <a:solidFill>
                  <a:srgbClr val="FF9933"/>
                </a:solidFill>
              </a:rPr>
              <a:t>Aktive Form</a:t>
            </a:r>
            <a:endParaRPr lang="de-DE" sz="1300" b="1" dirty="0">
              <a:solidFill>
                <a:srgbClr val="FF9933"/>
              </a:solidFill>
            </a:endParaRPr>
          </a:p>
        </p:txBody>
      </p:sp>
      <p:sp>
        <p:nvSpPr>
          <p:cNvPr id="31" name="Legende mit Pfeil nach links 30"/>
          <p:cNvSpPr/>
          <p:nvPr/>
        </p:nvSpPr>
        <p:spPr>
          <a:xfrm>
            <a:off x="7524656" y="2219189"/>
            <a:ext cx="1367824" cy="640381"/>
          </a:xfrm>
          <a:prstGeom prst="leftArrowCallout">
            <a:avLst>
              <a:gd name="adj1" fmla="val 20288"/>
              <a:gd name="adj2" fmla="val 20556"/>
              <a:gd name="adj3" fmla="val 18046"/>
              <a:gd name="adj4" fmla="val 82386"/>
            </a:avLst>
          </a:prstGeom>
          <a:solidFill>
            <a:srgbClr val="FFFFCC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700" b="1" dirty="0">
                <a:solidFill>
                  <a:srgbClr val="FF9933"/>
                </a:solidFill>
              </a:rPr>
              <a:t>Vitamin D3</a:t>
            </a:r>
            <a:endParaRPr lang="de-DE" sz="1300" b="1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3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683397" y="116632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7-DHC</a:t>
            </a:r>
          </a:p>
          <a:p>
            <a:pPr algn="ctr"/>
            <a:r>
              <a:rPr lang="de-DE" dirty="0">
                <a:solidFill>
                  <a:srgbClr val="00B050"/>
                </a:solidFill>
              </a:rPr>
              <a:t>Provitamin D3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3694031" y="202470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Prävitamin D3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3716737" y="392783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Vitamin D3</a:t>
            </a:r>
          </a:p>
          <a:p>
            <a:pPr algn="ctr"/>
            <a:r>
              <a:rPr lang="de-DE" dirty="0" err="1">
                <a:solidFill>
                  <a:srgbClr val="00B050"/>
                </a:solidFill>
              </a:rPr>
              <a:t>Calciol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4648031" y="980728"/>
            <a:ext cx="1332000" cy="216000"/>
          </a:xfrm>
          <a:prstGeom prst="roundRect">
            <a:avLst/>
          </a:prstGeom>
          <a:solidFill>
            <a:srgbClr val="EFBBDA"/>
          </a:solidFill>
          <a:ln w="19050">
            <a:solidFill>
              <a:srgbClr val="B12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B1297A"/>
                </a:solidFill>
              </a:rPr>
              <a:t>290 – 310 </a:t>
            </a:r>
            <a:r>
              <a:rPr lang="de-DE" sz="1600" dirty="0" err="1">
                <a:solidFill>
                  <a:srgbClr val="B1297A"/>
                </a:solidFill>
              </a:rPr>
              <a:t>nm</a:t>
            </a:r>
            <a:endParaRPr lang="de-DE" sz="1600" dirty="0">
              <a:solidFill>
                <a:srgbClr val="B1297A"/>
              </a:solidFill>
            </a:endParaRPr>
          </a:p>
        </p:txBody>
      </p:sp>
      <p:cxnSp>
        <p:nvCxnSpPr>
          <p:cNvPr id="21" name="Gerade Verbindung mit Pfeil 20"/>
          <p:cNvCxnSpPr/>
          <p:nvPr/>
        </p:nvCxnSpPr>
        <p:spPr>
          <a:xfrm flipH="1">
            <a:off x="4657686" y="2672776"/>
            <a:ext cx="1" cy="1260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bgerundetes Rechteck 39"/>
          <p:cNvSpPr/>
          <p:nvPr/>
        </p:nvSpPr>
        <p:spPr>
          <a:xfrm>
            <a:off x="190146" y="2024704"/>
            <a:ext cx="162000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accent6">
                    <a:lumMod val="75000"/>
                  </a:schemeClr>
                </a:solidFill>
              </a:rPr>
              <a:t>Lumisterol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7232062" y="2024704"/>
            <a:ext cx="162000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accent6">
                    <a:lumMod val="75000"/>
                  </a:schemeClr>
                </a:solidFill>
              </a:rPr>
              <a:t>Tachysterol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Abgerundetes Rechteck 50"/>
          <p:cNvSpPr/>
          <p:nvPr/>
        </p:nvSpPr>
        <p:spPr>
          <a:xfrm>
            <a:off x="5489123" y="1995727"/>
            <a:ext cx="1332000" cy="216000"/>
          </a:xfrm>
          <a:prstGeom prst="roundRect">
            <a:avLst/>
          </a:prstGeom>
          <a:solidFill>
            <a:srgbClr val="DC9AEE"/>
          </a:solidFill>
          <a:ln w="19050">
            <a:solidFill>
              <a:srgbClr val="B225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B225D9"/>
                </a:solidFill>
              </a:rPr>
              <a:t>290 – 335 </a:t>
            </a:r>
            <a:r>
              <a:rPr lang="de-DE" sz="1600" dirty="0" err="1">
                <a:solidFill>
                  <a:srgbClr val="B225D9"/>
                </a:solidFill>
              </a:rPr>
              <a:t>nm</a:t>
            </a:r>
            <a:endParaRPr lang="de-DE" sz="1600" dirty="0">
              <a:solidFill>
                <a:srgbClr val="B225D9"/>
              </a:solidFill>
            </a:endParaRPr>
          </a:p>
        </p:txBody>
      </p:sp>
      <p:sp>
        <p:nvSpPr>
          <p:cNvPr id="56" name="Abgerundetes Rechteck 55"/>
          <p:cNvSpPr/>
          <p:nvPr/>
        </p:nvSpPr>
        <p:spPr>
          <a:xfrm>
            <a:off x="2103074" y="2070385"/>
            <a:ext cx="1332000" cy="216000"/>
          </a:xfrm>
          <a:prstGeom prst="roundRect">
            <a:avLst/>
          </a:prstGeom>
          <a:solidFill>
            <a:srgbClr val="DC9AEE"/>
          </a:solidFill>
          <a:ln w="19050">
            <a:solidFill>
              <a:srgbClr val="B225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B225D9"/>
                </a:solidFill>
              </a:rPr>
              <a:t>290 – 335 </a:t>
            </a:r>
            <a:r>
              <a:rPr lang="de-DE" sz="1600" dirty="0" err="1">
                <a:solidFill>
                  <a:srgbClr val="B225D9"/>
                </a:solidFill>
              </a:rPr>
              <a:t>nm</a:t>
            </a:r>
            <a:endParaRPr lang="de-DE" sz="1600" dirty="0">
              <a:solidFill>
                <a:srgbClr val="B225D9"/>
              </a:solidFill>
            </a:endParaRPr>
          </a:p>
        </p:txBody>
      </p:sp>
      <p:cxnSp>
        <p:nvCxnSpPr>
          <p:cNvPr id="57" name="Gerade Verbindung mit Pfeil 56"/>
          <p:cNvCxnSpPr/>
          <p:nvPr/>
        </p:nvCxnSpPr>
        <p:spPr>
          <a:xfrm flipH="1">
            <a:off x="1821412" y="2286385"/>
            <a:ext cx="1895325" cy="0"/>
          </a:xfrm>
          <a:prstGeom prst="straightConnector1">
            <a:avLst/>
          </a:prstGeom>
          <a:ln w="38100">
            <a:solidFill>
              <a:srgbClr val="B225D9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bgerundetes Rechteck 59"/>
          <p:cNvSpPr/>
          <p:nvPr/>
        </p:nvSpPr>
        <p:spPr>
          <a:xfrm>
            <a:off x="1903470" y="2466317"/>
            <a:ext cx="1332000" cy="216000"/>
          </a:xfrm>
          <a:prstGeom prst="roundRect">
            <a:avLst/>
          </a:prstGeom>
          <a:solidFill>
            <a:srgbClr val="EFBBDA"/>
          </a:solidFill>
          <a:ln w="19050">
            <a:solidFill>
              <a:srgbClr val="B12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B1297A"/>
                </a:solidFill>
              </a:rPr>
              <a:t>290 – 310 </a:t>
            </a:r>
            <a:r>
              <a:rPr lang="de-DE" sz="1600" dirty="0" err="1">
                <a:solidFill>
                  <a:srgbClr val="B1297A"/>
                </a:solidFill>
              </a:rPr>
              <a:t>nm</a:t>
            </a:r>
            <a:endParaRPr lang="de-DE" sz="1600" dirty="0">
              <a:solidFill>
                <a:srgbClr val="B1297A"/>
              </a:solidFill>
            </a:endParaRPr>
          </a:p>
        </p:txBody>
      </p:sp>
      <p:sp>
        <p:nvSpPr>
          <p:cNvPr id="61" name="Abgerundetes Rechteck 60"/>
          <p:cNvSpPr/>
          <p:nvPr/>
        </p:nvSpPr>
        <p:spPr>
          <a:xfrm>
            <a:off x="5610632" y="2438785"/>
            <a:ext cx="1332000" cy="216000"/>
          </a:xfrm>
          <a:prstGeom prst="roundRect">
            <a:avLst/>
          </a:prstGeom>
          <a:solidFill>
            <a:srgbClr val="DC9AEE"/>
          </a:solidFill>
          <a:ln w="19050">
            <a:solidFill>
              <a:srgbClr val="B225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B225D9"/>
                </a:solidFill>
              </a:rPr>
              <a:t>290 – 335 </a:t>
            </a:r>
            <a:r>
              <a:rPr lang="de-DE" sz="1600" dirty="0" err="1">
                <a:solidFill>
                  <a:srgbClr val="B225D9"/>
                </a:solidFill>
              </a:rPr>
              <a:t>nm</a:t>
            </a:r>
            <a:endParaRPr lang="de-DE" sz="1600" dirty="0">
              <a:solidFill>
                <a:srgbClr val="B225D9"/>
              </a:solidFill>
            </a:endParaRPr>
          </a:p>
        </p:txBody>
      </p:sp>
      <p:sp>
        <p:nvSpPr>
          <p:cNvPr id="63" name="Abgerundetes Rechteck 62"/>
          <p:cNvSpPr/>
          <p:nvPr/>
        </p:nvSpPr>
        <p:spPr>
          <a:xfrm>
            <a:off x="2937100" y="1196776"/>
            <a:ext cx="1332000" cy="216000"/>
          </a:xfrm>
          <a:prstGeom prst="roundRect">
            <a:avLst/>
          </a:prstGeom>
          <a:solidFill>
            <a:srgbClr val="DC9AEE"/>
          </a:solidFill>
          <a:ln w="19050">
            <a:solidFill>
              <a:srgbClr val="B225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B225D9"/>
                </a:solidFill>
              </a:rPr>
              <a:t>290 – 335 </a:t>
            </a:r>
            <a:r>
              <a:rPr lang="de-DE" sz="1600" dirty="0" err="1">
                <a:solidFill>
                  <a:srgbClr val="B225D9"/>
                </a:solidFill>
              </a:rPr>
              <a:t>nm</a:t>
            </a:r>
            <a:endParaRPr lang="de-DE" sz="1600" dirty="0">
              <a:solidFill>
                <a:srgbClr val="B225D9"/>
              </a:solidFill>
            </a:endParaRPr>
          </a:p>
        </p:txBody>
      </p:sp>
      <p:cxnSp>
        <p:nvCxnSpPr>
          <p:cNvPr id="59" name="Gerade Verbindung mit Pfeil 58"/>
          <p:cNvCxnSpPr/>
          <p:nvPr/>
        </p:nvCxnSpPr>
        <p:spPr>
          <a:xfrm>
            <a:off x="1821412" y="2463056"/>
            <a:ext cx="1895325" cy="0"/>
          </a:xfrm>
          <a:prstGeom prst="straightConnector1">
            <a:avLst/>
          </a:prstGeom>
          <a:ln w="38100">
            <a:solidFill>
              <a:srgbClr val="B1297A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/>
          <p:nvPr/>
        </p:nvCxnSpPr>
        <p:spPr>
          <a:xfrm flipH="1">
            <a:off x="5336736" y="2438785"/>
            <a:ext cx="1895325" cy="0"/>
          </a:xfrm>
          <a:prstGeom prst="straightConnector1">
            <a:avLst/>
          </a:prstGeom>
          <a:ln w="38100">
            <a:solidFill>
              <a:srgbClr val="B225D9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/>
          <p:nvPr/>
        </p:nvCxnSpPr>
        <p:spPr>
          <a:xfrm>
            <a:off x="5336737" y="2204740"/>
            <a:ext cx="1895325" cy="0"/>
          </a:xfrm>
          <a:prstGeom prst="straightConnector1">
            <a:avLst/>
          </a:prstGeom>
          <a:ln w="38100">
            <a:solidFill>
              <a:srgbClr val="B225D9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flipV="1">
            <a:off x="4269100" y="764704"/>
            <a:ext cx="0" cy="1260000"/>
          </a:xfrm>
          <a:prstGeom prst="straightConnector1">
            <a:avLst/>
          </a:prstGeom>
          <a:ln w="38100">
            <a:solidFill>
              <a:srgbClr val="B225D9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4647052" y="764704"/>
            <a:ext cx="0" cy="1260000"/>
          </a:xfrm>
          <a:prstGeom prst="straightConnector1">
            <a:avLst/>
          </a:prstGeom>
          <a:ln w="38100">
            <a:solidFill>
              <a:srgbClr val="B1297A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bgerundetes Rechteck 64"/>
          <p:cNvSpPr/>
          <p:nvPr/>
        </p:nvSpPr>
        <p:spPr>
          <a:xfrm>
            <a:off x="201412" y="3927834"/>
            <a:ext cx="162000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accent6">
                    <a:lumMod val="75000"/>
                  </a:schemeClr>
                </a:solidFill>
              </a:rPr>
              <a:t>Suprasterole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7" name="Abgerundetes Rechteck 66"/>
          <p:cNvSpPr/>
          <p:nvPr/>
        </p:nvSpPr>
        <p:spPr>
          <a:xfrm>
            <a:off x="7232062" y="3927834"/>
            <a:ext cx="162000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5,6-Trans-vitamin D3</a:t>
            </a:r>
          </a:p>
        </p:txBody>
      </p:sp>
      <p:sp>
        <p:nvSpPr>
          <p:cNvPr id="68" name="Abgerundetes Rechteck 67"/>
          <p:cNvSpPr/>
          <p:nvPr/>
        </p:nvSpPr>
        <p:spPr>
          <a:xfrm>
            <a:off x="2100325" y="3943933"/>
            <a:ext cx="1332000" cy="216000"/>
          </a:xfrm>
          <a:prstGeom prst="roundRect">
            <a:avLst/>
          </a:prstGeom>
          <a:solidFill>
            <a:srgbClr val="EFBBDA"/>
          </a:solidFill>
          <a:ln w="19050">
            <a:solidFill>
              <a:srgbClr val="B12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B1297A"/>
                </a:solidFill>
              </a:rPr>
              <a:t>290 – 335 </a:t>
            </a:r>
            <a:r>
              <a:rPr lang="de-DE" sz="1600" dirty="0" err="1">
                <a:solidFill>
                  <a:srgbClr val="B1297A"/>
                </a:solidFill>
              </a:rPr>
              <a:t>nm</a:t>
            </a:r>
            <a:endParaRPr lang="de-DE" sz="1600" dirty="0">
              <a:solidFill>
                <a:srgbClr val="B1297A"/>
              </a:solidFill>
            </a:endParaRPr>
          </a:p>
        </p:txBody>
      </p:sp>
      <p:cxnSp>
        <p:nvCxnSpPr>
          <p:cNvPr id="69" name="Gerade Verbindung mit Pfeil 68"/>
          <p:cNvCxnSpPr/>
          <p:nvPr/>
        </p:nvCxnSpPr>
        <p:spPr>
          <a:xfrm flipH="1">
            <a:off x="1818663" y="4159933"/>
            <a:ext cx="1895325" cy="0"/>
          </a:xfrm>
          <a:prstGeom prst="straightConnector1">
            <a:avLst/>
          </a:prstGeom>
          <a:ln w="38100">
            <a:solidFill>
              <a:srgbClr val="B1297A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Abgerundetes Rechteck 69"/>
          <p:cNvSpPr/>
          <p:nvPr/>
        </p:nvSpPr>
        <p:spPr>
          <a:xfrm>
            <a:off x="5489121" y="3950920"/>
            <a:ext cx="1332000" cy="216000"/>
          </a:xfrm>
          <a:prstGeom prst="roundRect">
            <a:avLst/>
          </a:prstGeom>
          <a:solidFill>
            <a:srgbClr val="EFBBDA"/>
          </a:solidFill>
          <a:ln w="19050">
            <a:solidFill>
              <a:srgbClr val="B12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B1297A"/>
                </a:solidFill>
              </a:rPr>
              <a:t>290 – 335 </a:t>
            </a:r>
            <a:r>
              <a:rPr lang="de-DE" sz="1600" dirty="0" err="1">
                <a:solidFill>
                  <a:srgbClr val="B1297A"/>
                </a:solidFill>
              </a:rPr>
              <a:t>nm</a:t>
            </a:r>
            <a:endParaRPr lang="de-DE" sz="1600" dirty="0">
              <a:solidFill>
                <a:srgbClr val="B1297A"/>
              </a:solidFill>
            </a:endParaRPr>
          </a:p>
        </p:txBody>
      </p:sp>
      <p:cxnSp>
        <p:nvCxnSpPr>
          <p:cNvPr id="71" name="Gerade Verbindung mit Pfeil 70"/>
          <p:cNvCxnSpPr/>
          <p:nvPr/>
        </p:nvCxnSpPr>
        <p:spPr>
          <a:xfrm>
            <a:off x="5336735" y="4159933"/>
            <a:ext cx="1895325" cy="0"/>
          </a:xfrm>
          <a:prstGeom prst="straightConnector1">
            <a:avLst/>
          </a:prstGeom>
          <a:ln w="38100">
            <a:solidFill>
              <a:srgbClr val="B1297A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bgerundetes Rechteck 26"/>
          <p:cNvSpPr/>
          <p:nvPr/>
        </p:nvSpPr>
        <p:spPr>
          <a:xfrm>
            <a:off x="3716735" y="5843496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25(OH)D3</a:t>
            </a:r>
          </a:p>
          <a:p>
            <a:pPr algn="ctr"/>
            <a:r>
              <a:rPr lang="de-DE" dirty="0" err="1">
                <a:solidFill>
                  <a:srgbClr val="00B050"/>
                </a:solidFill>
              </a:rPr>
              <a:t>Calcidiol</a:t>
            </a:r>
            <a:endParaRPr lang="de-DE" dirty="0">
              <a:solidFill>
                <a:srgbClr val="00B050"/>
              </a:solidFill>
            </a:endParaRPr>
          </a:p>
        </p:txBody>
      </p:sp>
      <p:cxnSp>
        <p:nvCxnSpPr>
          <p:cNvPr id="29" name="Gerade Verbindung mit Pfeil 28"/>
          <p:cNvCxnSpPr/>
          <p:nvPr/>
        </p:nvCxnSpPr>
        <p:spPr>
          <a:xfrm>
            <a:off x="1821412" y="4365104"/>
            <a:ext cx="189257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bgerundetes Rechteck 34"/>
          <p:cNvSpPr/>
          <p:nvPr/>
        </p:nvSpPr>
        <p:spPr>
          <a:xfrm>
            <a:off x="5736714" y="4384539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?</a:t>
            </a:r>
          </a:p>
        </p:txBody>
      </p:sp>
      <p:cxnSp>
        <p:nvCxnSpPr>
          <p:cNvPr id="33" name="Gerade Verbindung mit Pfeil 32"/>
          <p:cNvCxnSpPr/>
          <p:nvPr/>
        </p:nvCxnSpPr>
        <p:spPr>
          <a:xfrm flipH="1">
            <a:off x="5328969" y="4384539"/>
            <a:ext cx="189532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bgerundetes Rechteck 35"/>
          <p:cNvSpPr/>
          <p:nvPr/>
        </p:nvSpPr>
        <p:spPr>
          <a:xfrm>
            <a:off x="4648031" y="4989906"/>
            <a:ext cx="1332000" cy="21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Leber</a:t>
            </a:r>
          </a:p>
        </p:txBody>
      </p:sp>
      <p:cxnSp>
        <p:nvCxnSpPr>
          <p:cNvPr id="28" name="Gerade Verbindung mit Pfeil 27"/>
          <p:cNvCxnSpPr/>
          <p:nvPr/>
        </p:nvCxnSpPr>
        <p:spPr>
          <a:xfrm flipH="1">
            <a:off x="4657687" y="4575906"/>
            <a:ext cx="1" cy="126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bgerundetes Rechteck 63">
            <a:extLst>
              <a:ext uri="{FF2B5EF4-FFF2-40B4-BE49-F238E27FC236}">
                <a16:creationId xmlns:a16="http://schemas.microsoft.com/office/drawing/2014/main" id="{AF38F37C-9ACA-4E4B-A4C3-E58112D83151}"/>
              </a:ext>
            </a:extLst>
          </p:cNvPr>
          <p:cNvSpPr/>
          <p:nvPr/>
        </p:nvSpPr>
        <p:spPr>
          <a:xfrm>
            <a:off x="4667944" y="3213000"/>
            <a:ext cx="1332000" cy="216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FF0000"/>
                </a:solidFill>
              </a:rPr>
              <a:t>Wärme</a:t>
            </a:r>
          </a:p>
        </p:txBody>
      </p:sp>
    </p:spTree>
    <p:extLst>
      <p:ext uri="{BB962C8B-B14F-4D97-AF65-F5344CB8AC3E}">
        <p14:creationId xmlns:p14="http://schemas.microsoft.com/office/powerpoint/2010/main" val="2449636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bgerundetes Rechteck 63"/>
          <p:cNvSpPr/>
          <p:nvPr/>
        </p:nvSpPr>
        <p:spPr>
          <a:xfrm>
            <a:off x="4667944" y="3213000"/>
            <a:ext cx="1332000" cy="216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FF0000"/>
                </a:solidFill>
              </a:rPr>
              <a:t>Wärme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3683397" y="116632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7-DHC</a:t>
            </a:r>
          </a:p>
          <a:p>
            <a:pPr algn="ctr"/>
            <a:r>
              <a:rPr lang="de-DE" dirty="0">
                <a:solidFill>
                  <a:srgbClr val="00B050"/>
                </a:solidFill>
              </a:rPr>
              <a:t>Provitamin D3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3694031" y="202470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Prävitamin D3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3716737" y="392783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Vitamin D3</a:t>
            </a:r>
          </a:p>
          <a:p>
            <a:pPr algn="ctr"/>
            <a:r>
              <a:rPr lang="de-DE" dirty="0" err="1">
                <a:solidFill>
                  <a:srgbClr val="00B050"/>
                </a:solidFill>
              </a:rPr>
              <a:t>Calciol</a:t>
            </a:r>
            <a:endParaRPr lang="de-DE" dirty="0">
              <a:solidFill>
                <a:srgbClr val="00B050"/>
              </a:solidFill>
            </a:endParaRPr>
          </a:p>
        </p:txBody>
      </p:sp>
      <p:cxnSp>
        <p:nvCxnSpPr>
          <p:cNvPr id="21" name="Gerade Verbindung mit Pfeil 20"/>
          <p:cNvCxnSpPr/>
          <p:nvPr/>
        </p:nvCxnSpPr>
        <p:spPr>
          <a:xfrm flipH="1">
            <a:off x="4657686" y="2672776"/>
            <a:ext cx="1" cy="1260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bgerundetes Rechteck 26"/>
          <p:cNvSpPr/>
          <p:nvPr/>
        </p:nvSpPr>
        <p:spPr>
          <a:xfrm>
            <a:off x="3716735" y="5843496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25(OH)D3</a:t>
            </a:r>
          </a:p>
          <a:p>
            <a:pPr algn="ctr"/>
            <a:r>
              <a:rPr lang="de-DE" dirty="0" err="1">
                <a:solidFill>
                  <a:srgbClr val="00B050"/>
                </a:solidFill>
              </a:rPr>
              <a:t>Calcidiol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36" name="Abgerundetes Rechteck 35"/>
          <p:cNvSpPr/>
          <p:nvPr/>
        </p:nvSpPr>
        <p:spPr>
          <a:xfrm>
            <a:off x="4648031" y="4989906"/>
            <a:ext cx="1332000" cy="21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Leber</a:t>
            </a:r>
          </a:p>
        </p:txBody>
      </p:sp>
      <p:cxnSp>
        <p:nvCxnSpPr>
          <p:cNvPr id="28" name="Gerade Verbindung mit Pfeil 27"/>
          <p:cNvCxnSpPr/>
          <p:nvPr/>
        </p:nvCxnSpPr>
        <p:spPr>
          <a:xfrm flipH="1">
            <a:off x="4657687" y="4575906"/>
            <a:ext cx="1" cy="126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bgerundetes Rechteck 15">
            <a:extLst>
              <a:ext uri="{FF2B5EF4-FFF2-40B4-BE49-F238E27FC236}">
                <a16:creationId xmlns:a16="http://schemas.microsoft.com/office/drawing/2014/main" id="{D7D8C986-1F67-47F5-BA17-388F89CDD47A}"/>
              </a:ext>
            </a:extLst>
          </p:cNvPr>
          <p:cNvSpPr/>
          <p:nvPr/>
        </p:nvSpPr>
        <p:spPr>
          <a:xfrm>
            <a:off x="4648031" y="980728"/>
            <a:ext cx="1332000" cy="216000"/>
          </a:xfrm>
          <a:prstGeom prst="roundRect">
            <a:avLst/>
          </a:prstGeom>
          <a:solidFill>
            <a:srgbClr val="FF66FF">
              <a:alpha val="40000"/>
            </a:srgbClr>
          </a:solidFill>
          <a:ln w="1905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FF66FF"/>
                </a:solidFill>
              </a:rPr>
              <a:t>290 – 310 </a:t>
            </a:r>
            <a:r>
              <a:rPr lang="de-DE" sz="1600" dirty="0" err="1">
                <a:solidFill>
                  <a:srgbClr val="FF66FF"/>
                </a:solidFill>
              </a:rPr>
              <a:t>nm</a:t>
            </a:r>
            <a:endParaRPr lang="de-DE" sz="1600" dirty="0">
              <a:solidFill>
                <a:srgbClr val="FF66FF"/>
              </a:solidFill>
            </a:endParaRP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C65667BB-42AB-42EF-8CA9-BFB82531FFD6}"/>
              </a:ext>
            </a:extLst>
          </p:cNvPr>
          <p:cNvCxnSpPr/>
          <p:nvPr/>
        </p:nvCxnSpPr>
        <p:spPr>
          <a:xfrm>
            <a:off x="4647052" y="764704"/>
            <a:ext cx="0" cy="1260000"/>
          </a:xfrm>
          <a:prstGeom prst="straightConnector1">
            <a:avLst/>
          </a:prstGeom>
          <a:ln w="38100">
            <a:solidFill>
              <a:srgbClr val="FF66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846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683397" y="116632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7-DHC</a:t>
            </a:r>
          </a:p>
          <a:p>
            <a:pPr algn="ctr"/>
            <a:r>
              <a:rPr lang="de-DE" dirty="0">
                <a:solidFill>
                  <a:srgbClr val="00B050"/>
                </a:solidFill>
              </a:rPr>
              <a:t>Provitamin D3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3694031" y="202470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Prävitamin D3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3716737" y="392783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Vitamin D3</a:t>
            </a:r>
          </a:p>
          <a:p>
            <a:pPr algn="ctr"/>
            <a:r>
              <a:rPr lang="de-DE" dirty="0" err="1">
                <a:solidFill>
                  <a:srgbClr val="00B050"/>
                </a:solidFill>
              </a:rPr>
              <a:t>Calciol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4648031" y="980728"/>
            <a:ext cx="1332000" cy="216000"/>
          </a:xfrm>
          <a:prstGeom prst="roundRect">
            <a:avLst/>
          </a:prstGeom>
          <a:solidFill>
            <a:srgbClr val="FF66FF">
              <a:alpha val="40000"/>
            </a:srgbClr>
          </a:solidFill>
          <a:ln w="1905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FF66FF"/>
                </a:solidFill>
              </a:rPr>
              <a:t>290 – 310 </a:t>
            </a:r>
            <a:r>
              <a:rPr lang="de-DE" sz="1600" dirty="0" err="1">
                <a:solidFill>
                  <a:srgbClr val="FF66FF"/>
                </a:solidFill>
              </a:rPr>
              <a:t>nm</a:t>
            </a:r>
            <a:endParaRPr lang="de-DE" sz="1600" dirty="0">
              <a:solidFill>
                <a:srgbClr val="FF66FF"/>
              </a:solidFill>
            </a:endParaRPr>
          </a:p>
        </p:txBody>
      </p:sp>
      <p:cxnSp>
        <p:nvCxnSpPr>
          <p:cNvPr id="21" name="Gerade Verbindung mit Pfeil 20"/>
          <p:cNvCxnSpPr/>
          <p:nvPr/>
        </p:nvCxnSpPr>
        <p:spPr>
          <a:xfrm flipH="1">
            <a:off x="4657686" y="2672776"/>
            <a:ext cx="1" cy="1260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bgerundetes Rechteck 39"/>
          <p:cNvSpPr/>
          <p:nvPr/>
        </p:nvSpPr>
        <p:spPr>
          <a:xfrm>
            <a:off x="190146" y="2024704"/>
            <a:ext cx="162000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accent6">
                    <a:lumMod val="75000"/>
                  </a:schemeClr>
                </a:solidFill>
              </a:rPr>
              <a:t>Lumisterol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7232062" y="2024704"/>
            <a:ext cx="162000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accent6">
                    <a:lumMod val="75000"/>
                  </a:schemeClr>
                </a:solidFill>
              </a:rPr>
              <a:t>Tachysterol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Abgerundetes Rechteck 50"/>
          <p:cNvSpPr/>
          <p:nvPr/>
        </p:nvSpPr>
        <p:spPr>
          <a:xfrm>
            <a:off x="5489123" y="1995727"/>
            <a:ext cx="1332000" cy="216000"/>
          </a:xfrm>
          <a:prstGeom prst="roundRect">
            <a:avLst/>
          </a:prstGeom>
          <a:solidFill>
            <a:srgbClr val="8A3CC4">
              <a:alpha val="40000"/>
            </a:srgbClr>
          </a:solidFill>
          <a:ln w="19050">
            <a:solidFill>
              <a:srgbClr val="8A3C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8A3CC4"/>
                </a:solidFill>
              </a:rPr>
              <a:t>290 – 335 </a:t>
            </a:r>
            <a:r>
              <a:rPr lang="de-DE" sz="1600" dirty="0" err="1">
                <a:solidFill>
                  <a:srgbClr val="8A3CC4"/>
                </a:solidFill>
              </a:rPr>
              <a:t>nm</a:t>
            </a:r>
            <a:endParaRPr lang="de-DE" sz="1600" dirty="0">
              <a:solidFill>
                <a:srgbClr val="8A3CC4"/>
              </a:solidFill>
            </a:endParaRPr>
          </a:p>
        </p:txBody>
      </p:sp>
      <p:sp>
        <p:nvSpPr>
          <p:cNvPr id="56" name="Abgerundetes Rechteck 55"/>
          <p:cNvSpPr/>
          <p:nvPr/>
        </p:nvSpPr>
        <p:spPr>
          <a:xfrm>
            <a:off x="2103074" y="2070385"/>
            <a:ext cx="1332000" cy="216000"/>
          </a:xfrm>
          <a:prstGeom prst="roundRect">
            <a:avLst/>
          </a:prstGeom>
          <a:solidFill>
            <a:srgbClr val="8A3CC4">
              <a:alpha val="40000"/>
            </a:srgbClr>
          </a:solidFill>
          <a:ln w="19050">
            <a:solidFill>
              <a:srgbClr val="8A3C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8A3CC4"/>
                </a:solidFill>
              </a:rPr>
              <a:t>290 – 335 </a:t>
            </a:r>
            <a:r>
              <a:rPr lang="de-DE" sz="1600" dirty="0" err="1">
                <a:solidFill>
                  <a:srgbClr val="8A3CC4"/>
                </a:solidFill>
              </a:rPr>
              <a:t>nm</a:t>
            </a:r>
            <a:endParaRPr lang="de-DE" sz="1600" dirty="0">
              <a:solidFill>
                <a:srgbClr val="8A3CC4"/>
              </a:solidFill>
            </a:endParaRPr>
          </a:p>
        </p:txBody>
      </p:sp>
      <p:cxnSp>
        <p:nvCxnSpPr>
          <p:cNvPr id="57" name="Gerade Verbindung mit Pfeil 56"/>
          <p:cNvCxnSpPr/>
          <p:nvPr/>
        </p:nvCxnSpPr>
        <p:spPr>
          <a:xfrm flipH="1">
            <a:off x="1821412" y="2286385"/>
            <a:ext cx="1895325" cy="0"/>
          </a:xfrm>
          <a:prstGeom prst="straightConnector1">
            <a:avLst/>
          </a:prstGeom>
          <a:ln w="38100">
            <a:solidFill>
              <a:srgbClr val="8A3CC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bgerundetes Rechteck 59"/>
          <p:cNvSpPr/>
          <p:nvPr/>
        </p:nvSpPr>
        <p:spPr>
          <a:xfrm>
            <a:off x="1903470" y="2466317"/>
            <a:ext cx="1332000" cy="216000"/>
          </a:xfrm>
          <a:prstGeom prst="roundRect">
            <a:avLst/>
          </a:prstGeom>
          <a:solidFill>
            <a:srgbClr val="FF66FF">
              <a:alpha val="40000"/>
            </a:srgbClr>
          </a:solidFill>
          <a:ln w="1905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FF66FF"/>
                </a:solidFill>
              </a:rPr>
              <a:t>290 – 310 </a:t>
            </a:r>
            <a:r>
              <a:rPr lang="de-DE" sz="1600" dirty="0" err="1">
                <a:solidFill>
                  <a:srgbClr val="FF66FF"/>
                </a:solidFill>
              </a:rPr>
              <a:t>nm</a:t>
            </a:r>
            <a:endParaRPr lang="de-DE" sz="1600" dirty="0">
              <a:solidFill>
                <a:srgbClr val="FF66FF"/>
              </a:solidFill>
            </a:endParaRPr>
          </a:p>
        </p:txBody>
      </p:sp>
      <p:sp>
        <p:nvSpPr>
          <p:cNvPr id="61" name="Abgerundetes Rechteck 60"/>
          <p:cNvSpPr/>
          <p:nvPr/>
        </p:nvSpPr>
        <p:spPr>
          <a:xfrm>
            <a:off x="5610632" y="2438785"/>
            <a:ext cx="1332000" cy="216000"/>
          </a:xfrm>
          <a:prstGeom prst="roundRect">
            <a:avLst/>
          </a:prstGeom>
          <a:solidFill>
            <a:srgbClr val="8A3CC4">
              <a:alpha val="40000"/>
            </a:srgbClr>
          </a:solidFill>
          <a:ln w="19050">
            <a:solidFill>
              <a:srgbClr val="8A3C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8A3CC4"/>
                </a:solidFill>
              </a:rPr>
              <a:t>290 – 335 </a:t>
            </a:r>
            <a:r>
              <a:rPr lang="de-DE" sz="1600" dirty="0" err="1">
                <a:solidFill>
                  <a:srgbClr val="8A3CC4"/>
                </a:solidFill>
              </a:rPr>
              <a:t>nm</a:t>
            </a:r>
            <a:endParaRPr lang="de-DE" sz="1600" dirty="0">
              <a:solidFill>
                <a:srgbClr val="8A3CC4"/>
              </a:solidFill>
            </a:endParaRPr>
          </a:p>
        </p:txBody>
      </p:sp>
      <p:sp>
        <p:nvSpPr>
          <p:cNvPr id="63" name="Abgerundetes Rechteck 62"/>
          <p:cNvSpPr/>
          <p:nvPr/>
        </p:nvSpPr>
        <p:spPr>
          <a:xfrm>
            <a:off x="2937100" y="1196776"/>
            <a:ext cx="1332000" cy="216000"/>
          </a:xfrm>
          <a:prstGeom prst="roundRect">
            <a:avLst/>
          </a:prstGeom>
          <a:solidFill>
            <a:srgbClr val="8A3CC4">
              <a:alpha val="40000"/>
            </a:srgbClr>
          </a:solidFill>
          <a:ln w="19050">
            <a:solidFill>
              <a:srgbClr val="8A3C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8A3CC4"/>
                </a:solidFill>
              </a:rPr>
              <a:t>290 – 335 </a:t>
            </a:r>
            <a:r>
              <a:rPr lang="de-DE" sz="1600" dirty="0" err="1">
                <a:solidFill>
                  <a:srgbClr val="8A3CC4"/>
                </a:solidFill>
              </a:rPr>
              <a:t>nm</a:t>
            </a:r>
            <a:endParaRPr lang="de-DE" sz="1600" dirty="0">
              <a:solidFill>
                <a:srgbClr val="8A3CC4"/>
              </a:solidFill>
            </a:endParaRPr>
          </a:p>
        </p:txBody>
      </p:sp>
      <p:cxnSp>
        <p:nvCxnSpPr>
          <p:cNvPr id="59" name="Gerade Verbindung mit Pfeil 58"/>
          <p:cNvCxnSpPr/>
          <p:nvPr/>
        </p:nvCxnSpPr>
        <p:spPr>
          <a:xfrm>
            <a:off x="1821412" y="2463056"/>
            <a:ext cx="1895325" cy="0"/>
          </a:xfrm>
          <a:prstGeom prst="straightConnector1">
            <a:avLst/>
          </a:prstGeom>
          <a:ln w="38100">
            <a:solidFill>
              <a:srgbClr val="FF66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/>
          <p:nvPr/>
        </p:nvCxnSpPr>
        <p:spPr>
          <a:xfrm flipH="1">
            <a:off x="5336736" y="2438785"/>
            <a:ext cx="1895325" cy="0"/>
          </a:xfrm>
          <a:prstGeom prst="straightConnector1">
            <a:avLst/>
          </a:prstGeom>
          <a:ln w="38100">
            <a:solidFill>
              <a:srgbClr val="8A3CC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/>
          <p:nvPr/>
        </p:nvCxnSpPr>
        <p:spPr>
          <a:xfrm>
            <a:off x="5336737" y="2204740"/>
            <a:ext cx="1895325" cy="0"/>
          </a:xfrm>
          <a:prstGeom prst="straightConnector1">
            <a:avLst/>
          </a:prstGeom>
          <a:ln w="38100">
            <a:solidFill>
              <a:srgbClr val="8A3CC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flipV="1">
            <a:off x="4269100" y="764704"/>
            <a:ext cx="0" cy="1260000"/>
          </a:xfrm>
          <a:prstGeom prst="straightConnector1">
            <a:avLst/>
          </a:prstGeom>
          <a:ln w="38100">
            <a:solidFill>
              <a:srgbClr val="8A3CC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4647052" y="764704"/>
            <a:ext cx="0" cy="1260000"/>
          </a:xfrm>
          <a:prstGeom prst="straightConnector1">
            <a:avLst/>
          </a:prstGeom>
          <a:ln w="38100">
            <a:solidFill>
              <a:srgbClr val="FF66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bgerundetes Rechteck 63">
            <a:extLst>
              <a:ext uri="{FF2B5EF4-FFF2-40B4-BE49-F238E27FC236}">
                <a16:creationId xmlns:a16="http://schemas.microsoft.com/office/drawing/2014/main" id="{E22A5823-579E-4A66-AE59-4346BBB70FA1}"/>
              </a:ext>
            </a:extLst>
          </p:cNvPr>
          <p:cNvSpPr/>
          <p:nvPr/>
        </p:nvSpPr>
        <p:spPr>
          <a:xfrm>
            <a:off x="4667944" y="3213000"/>
            <a:ext cx="1332000" cy="216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FF0000"/>
                </a:solidFill>
              </a:rPr>
              <a:t>Wärme</a:t>
            </a:r>
          </a:p>
        </p:txBody>
      </p:sp>
    </p:spTree>
    <p:extLst>
      <p:ext uri="{BB962C8B-B14F-4D97-AF65-F5344CB8AC3E}">
        <p14:creationId xmlns:p14="http://schemas.microsoft.com/office/powerpoint/2010/main" val="4010903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bgerundetes Rechteck 63"/>
          <p:cNvSpPr/>
          <p:nvPr/>
        </p:nvSpPr>
        <p:spPr>
          <a:xfrm>
            <a:off x="4648031" y="3213000"/>
            <a:ext cx="1332000" cy="216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FF0000"/>
                </a:solidFill>
              </a:rPr>
              <a:t>Wärme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3683397" y="116632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7-DHC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3694031" y="202470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rgbClr val="00B050"/>
                </a:solidFill>
              </a:rPr>
              <a:t>Previtamin</a:t>
            </a:r>
            <a:r>
              <a:rPr lang="de-DE" b="1" dirty="0">
                <a:solidFill>
                  <a:srgbClr val="00B050"/>
                </a:solidFill>
              </a:rPr>
              <a:t> D3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3716737" y="392783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Vitamin D3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4648031" y="980728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310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cxnSp>
        <p:nvCxnSpPr>
          <p:cNvPr id="21" name="Gerade Verbindung mit Pfeil 20"/>
          <p:cNvCxnSpPr/>
          <p:nvPr/>
        </p:nvCxnSpPr>
        <p:spPr>
          <a:xfrm flipH="1">
            <a:off x="4657686" y="2672776"/>
            <a:ext cx="1" cy="1260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bgerundetes Rechteck 39"/>
          <p:cNvSpPr/>
          <p:nvPr/>
        </p:nvSpPr>
        <p:spPr>
          <a:xfrm>
            <a:off x="190146" y="2024704"/>
            <a:ext cx="162000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accent6">
                    <a:lumMod val="75000"/>
                  </a:schemeClr>
                </a:solidFill>
              </a:rPr>
              <a:t>Lumisterol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7232062" y="2024704"/>
            <a:ext cx="162000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accent6">
                    <a:lumMod val="75000"/>
                  </a:schemeClr>
                </a:solidFill>
              </a:rPr>
              <a:t>Tachysterol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Abgerundetes Rechteck 50"/>
          <p:cNvSpPr/>
          <p:nvPr/>
        </p:nvSpPr>
        <p:spPr>
          <a:xfrm>
            <a:off x="5489123" y="1995727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335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sp>
        <p:nvSpPr>
          <p:cNvPr id="56" name="Abgerundetes Rechteck 55"/>
          <p:cNvSpPr/>
          <p:nvPr/>
        </p:nvSpPr>
        <p:spPr>
          <a:xfrm>
            <a:off x="2103074" y="2070385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335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cxnSp>
        <p:nvCxnSpPr>
          <p:cNvPr id="57" name="Gerade Verbindung mit Pfeil 56"/>
          <p:cNvCxnSpPr/>
          <p:nvPr/>
        </p:nvCxnSpPr>
        <p:spPr>
          <a:xfrm flipH="1">
            <a:off x="1821412" y="2286385"/>
            <a:ext cx="189532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bgerundetes Rechteck 59"/>
          <p:cNvSpPr/>
          <p:nvPr/>
        </p:nvSpPr>
        <p:spPr>
          <a:xfrm>
            <a:off x="1903470" y="2466317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310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sp>
        <p:nvSpPr>
          <p:cNvPr id="61" name="Abgerundetes Rechteck 60"/>
          <p:cNvSpPr/>
          <p:nvPr/>
        </p:nvSpPr>
        <p:spPr>
          <a:xfrm>
            <a:off x="5610632" y="2438785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335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sp>
        <p:nvSpPr>
          <p:cNvPr id="63" name="Abgerundetes Rechteck 62"/>
          <p:cNvSpPr/>
          <p:nvPr/>
        </p:nvSpPr>
        <p:spPr>
          <a:xfrm>
            <a:off x="2937100" y="1196776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335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cxnSp>
        <p:nvCxnSpPr>
          <p:cNvPr id="59" name="Gerade Verbindung mit Pfeil 58"/>
          <p:cNvCxnSpPr/>
          <p:nvPr/>
        </p:nvCxnSpPr>
        <p:spPr>
          <a:xfrm>
            <a:off x="1821412" y="2463056"/>
            <a:ext cx="189532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/>
          <p:nvPr/>
        </p:nvCxnSpPr>
        <p:spPr>
          <a:xfrm flipH="1">
            <a:off x="5336736" y="2438785"/>
            <a:ext cx="189532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/>
          <p:nvPr/>
        </p:nvCxnSpPr>
        <p:spPr>
          <a:xfrm>
            <a:off x="5336737" y="2204740"/>
            <a:ext cx="189532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flipV="1">
            <a:off x="4269100" y="764704"/>
            <a:ext cx="0" cy="12600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4647052" y="764704"/>
            <a:ext cx="0" cy="12600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15919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Bildschirmpräsentation (4:3)</PresentationFormat>
  <Paragraphs>83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 Math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Sarina</dc:creator>
  <cp:lastModifiedBy>Sarina Wunderlich</cp:lastModifiedBy>
  <cp:revision>9</cp:revision>
  <dcterms:created xsi:type="dcterms:W3CDTF">2016-10-19T08:26:38Z</dcterms:created>
  <dcterms:modified xsi:type="dcterms:W3CDTF">2021-09-20T08:02:17Z</dcterms:modified>
</cp:coreProperties>
</file>