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51" autoAdjust="0"/>
    <p:restoredTop sz="94660"/>
  </p:normalViewPr>
  <p:slideViewPr>
    <p:cSldViewPr snapToGrid="0">
      <p:cViewPr varScale="1">
        <p:scale>
          <a:sx n="81" d="100"/>
          <a:sy n="81" d="100"/>
        </p:scale>
        <p:origin x="59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2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4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5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42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0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28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04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08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2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5D66-42AD-46AD-8A3E-68F7304EF50A}" type="datetimeFigureOut">
              <a:rPr lang="de-DE" smtClean="0"/>
              <a:t>14.08.2020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97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C8E193FA-5965-4389-B314-748A7D0B3349}"/>
              </a:ext>
            </a:extLst>
          </p:cNvPr>
          <p:cNvSpPr/>
          <p:nvPr/>
        </p:nvSpPr>
        <p:spPr>
          <a:xfrm>
            <a:off x="144235" y="2683217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0BC692F0-22F5-40B4-ABDA-FE0D79E69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788743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8EAFEBA4-B482-4A62-9DCC-2D5C4F719286}"/>
              </a:ext>
            </a:extLst>
          </p:cNvPr>
          <p:cNvSpPr/>
          <p:nvPr/>
        </p:nvSpPr>
        <p:spPr>
          <a:xfrm>
            <a:off x="149702" y="5788820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939B7E50-2D75-4962-A80A-C6A513C60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839704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00B03F21-1A94-4CE8-AB45-3F990A92F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837137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0EF9743-58C2-4DB5-9211-528B77176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785799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174170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Warum LEDs für Reptilien nicht weiß sind: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5" y="805544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Im Menschlichen Auge gibt es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(Zapfen), die blaues, grünes und oranges Licht sehen.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805543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Schlangen und Geckos haben auch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, die aber UVA, Blau und Grün sehen. Echsen und Schild-kröten haben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(UVA, Blau, Grün Rot). 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2100945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Das detaillierte Lichtspektrum einer Lampe erzeugt ein Signal bei den drei oder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(die meisten Details des Spektrums gehen verloren).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BB30B0E-29DF-457E-91D4-360DFEF24C8B}"/>
              </a:ext>
            </a:extLst>
          </p:cNvPr>
          <p:cNvSpPr txBox="1"/>
          <p:nvPr/>
        </p:nvSpPr>
        <p:spPr>
          <a:xfrm>
            <a:off x="1550832" y="3456072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rgbClr val="00B050"/>
                </a:solidFill>
              </a:rPr>
              <a:t>Zum Vergleich: Sonnenspektrum</a:t>
            </a:r>
            <a:br>
              <a:rPr lang="de-DE" sz="1200" dirty="0">
                <a:solidFill>
                  <a:srgbClr val="00B050"/>
                </a:solidFill>
              </a:rPr>
            </a:br>
            <a:r>
              <a:rPr lang="de-DE" sz="1200" dirty="0">
                <a:solidFill>
                  <a:srgbClr val="00B050"/>
                </a:solidFill>
              </a:rPr>
              <a:t>(skaliert auf selbe Intensität)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7E3D9E1-0967-4FC9-A1AC-9C5EF5F9DE72}"/>
              </a:ext>
            </a:extLst>
          </p:cNvPr>
          <p:cNvSpPr txBox="1"/>
          <p:nvPr/>
        </p:nvSpPr>
        <p:spPr>
          <a:xfrm>
            <a:off x="4582886" y="300263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C3A21BC-C497-4A26-9CAC-FACF107C6951}"/>
              </a:ext>
            </a:extLst>
          </p:cNvPr>
          <p:cNvSpPr txBox="1"/>
          <p:nvPr/>
        </p:nvSpPr>
        <p:spPr>
          <a:xfrm>
            <a:off x="1064079" y="296392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F2206F1-4D99-4744-BC6F-1F2DA56BB9E9}"/>
              </a:ext>
            </a:extLst>
          </p:cNvPr>
          <p:cNvSpPr txBox="1"/>
          <p:nvPr/>
        </p:nvSpPr>
        <p:spPr>
          <a:xfrm>
            <a:off x="1807537" y="3944156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Signal der 3 oder 4 Zapfen (LED)</a:t>
            </a:r>
          </a:p>
          <a:p>
            <a:pPr algn="ctr"/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Signal der 3 /4 Zapfen (Sonne)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326569E-407A-4285-A4F6-E0C915370719}"/>
              </a:ext>
            </a:extLst>
          </p:cNvPr>
          <p:cNvCxnSpPr>
            <a:cxnSpLocks/>
          </p:cNvCxnSpPr>
          <p:nvPr/>
        </p:nvCxnSpPr>
        <p:spPr>
          <a:xfrm>
            <a:off x="4023660" y="4288815"/>
            <a:ext cx="189111" cy="569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2B3ACFE-1C2E-4C48-AC7B-2B8F10C42FC9}"/>
              </a:ext>
            </a:extLst>
          </p:cNvPr>
          <p:cNvCxnSpPr>
            <a:cxnSpLocks/>
          </p:cNvCxnSpPr>
          <p:nvPr/>
        </p:nvCxnSpPr>
        <p:spPr>
          <a:xfrm flipH="1">
            <a:off x="1124857" y="4114805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2A4F209-CD03-4A3A-8554-1806E4D05B4A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939287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6F2A4928-C88D-45AF-AF8A-8D2AC568F683}"/>
              </a:ext>
            </a:extLst>
          </p:cNvPr>
          <p:cNvCxnSpPr>
            <a:cxnSpLocks/>
          </p:cNvCxnSpPr>
          <p:nvPr/>
        </p:nvCxnSpPr>
        <p:spPr>
          <a:xfrm>
            <a:off x="4061535" y="4075784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7A3BC43C-E39E-43B5-B7EB-E3751BEF99E9}"/>
              </a:ext>
            </a:extLst>
          </p:cNvPr>
          <p:cNvSpPr txBox="1"/>
          <p:nvPr/>
        </p:nvSpPr>
        <p:spPr>
          <a:xfrm>
            <a:off x="4023660" y="4700637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UV-Zapfen sieht bei LED nichts!</a:t>
            </a:r>
            <a:endParaRPr lang="de-DE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E18BCC6C-078A-4684-84AF-3811F07EE382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525103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260EEBC3-F8AD-46D8-9FE8-20A06C8456AC}"/>
              </a:ext>
            </a:extLst>
          </p:cNvPr>
          <p:cNvSpPr/>
          <p:nvPr/>
        </p:nvSpPr>
        <p:spPr>
          <a:xfrm>
            <a:off x="144235" y="4982759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Um die wahrgenommene Farbe zu bestimmen, werden die drei Zahlenwerte der Zapfen beim Mensch und bei Schlange/Gecko werden als Koordinaten (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) in ein Farbdreieck eingezeichnet.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91B29A1-C822-4D44-B630-6AE8AB0AB93B}"/>
              </a:ext>
            </a:extLst>
          </p:cNvPr>
          <p:cNvSpPr txBox="1"/>
          <p:nvPr/>
        </p:nvSpPr>
        <p:spPr>
          <a:xfrm>
            <a:off x="2237897" y="5890939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Äußere Linie: </a:t>
            </a:r>
            <a:r>
              <a:rPr lang="de-DE" sz="1200" dirty="0" err="1"/>
              <a:t>Farborte</a:t>
            </a:r>
            <a:r>
              <a:rPr lang="de-DE" sz="1200" dirty="0"/>
              <a:t> einzelner Wellenlängen; Farbe wie vom Menschen gesehen.</a:t>
            </a:r>
          </a:p>
          <a:p>
            <a:pPr algn="ctr"/>
            <a:endParaRPr lang="de-DE" sz="1200" dirty="0"/>
          </a:p>
          <a:p>
            <a:r>
              <a:rPr lang="de-DE" sz="1200" dirty="0"/>
              <a:t>Kreuze: </a:t>
            </a:r>
            <a:r>
              <a:rPr lang="de-DE" sz="1200" dirty="0" err="1"/>
              <a:t>Farborte</a:t>
            </a:r>
            <a:r>
              <a:rPr lang="de-DE" sz="1200" dirty="0"/>
              <a:t> von Sonnenlicht (Sonnenuntergang, Mittagssonne, Schatten, Bewölkt, …); Farbe wie vom Menschen gesehen (rötlich bei 2000 K, bläulich bei 7000 K).</a:t>
            </a:r>
          </a:p>
          <a:p>
            <a:endParaRPr lang="de-DE" sz="1200" dirty="0"/>
          </a:p>
          <a:p>
            <a:r>
              <a:rPr lang="de-DE" sz="1200" dirty="0"/>
              <a:t>Punkt: </a:t>
            </a:r>
            <a:r>
              <a:rPr lang="de-DE" sz="1200" dirty="0" err="1"/>
              <a:t>Farbort</a:t>
            </a:r>
            <a:r>
              <a:rPr lang="de-DE" sz="1200" dirty="0"/>
              <a:t> der LED.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2DC7F6-A0BF-4974-B063-E8941E6EB7EC}"/>
              </a:ext>
            </a:extLst>
          </p:cNvPr>
          <p:cNvCxnSpPr>
            <a:cxnSpLocks/>
          </p:cNvCxnSpPr>
          <p:nvPr/>
        </p:nvCxnSpPr>
        <p:spPr>
          <a:xfrm flipH="1">
            <a:off x="1064079" y="6023148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6315641B-42CB-4274-B92C-9D705F543ED3}"/>
              </a:ext>
            </a:extLst>
          </p:cNvPr>
          <p:cNvCxnSpPr>
            <a:cxnSpLocks/>
          </p:cNvCxnSpPr>
          <p:nvPr/>
        </p:nvCxnSpPr>
        <p:spPr>
          <a:xfrm flipH="1">
            <a:off x="1321254" y="6742366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DED3F9D0-40DE-476F-A0F1-24E07D1A6E23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904458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825C97AD-3EC1-45A4-9683-DF12CC8A6033}"/>
              </a:ext>
            </a:extLst>
          </p:cNvPr>
          <p:cNvCxnSpPr>
            <a:cxnSpLocks/>
          </p:cNvCxnSpPr>
          <p:nvPr/>
        </p:nvCxnSpPr>
        <p:spPr>
          <a:xfrm flipV="1">
            <a:off x="3804557" y="6580072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ED8642E9-65DD-4059-A736-EBFA7CFF53F9}"/>
              </a:ext>
            </a:extLst>
          </p:cNvPr>
          <p:cNvCxnSpPr>
            <a:cxnSpLocks/>
          </p:cNvCxnSpPr>
          <p:nvPr/>
        </p:nvCxnSpPr>
        <p:spPr>
          <a:xfrm>
            <a:off x="4430486" y="6792204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F8831492-15C0-40A4-B327-6A1C192C5657}"/>
              </a:ext>
            </a:extLst>
          </p:cNvPr>
          <p:cNvCxnSpPr>
            <a:cxnSpLocks/>
          </p:cNvCxnSpPr>
          <p:nvPr/>
        </p:nvCxnSpPr>
        <p:spPr>
          <a:xfrm>
            <a:off x="4375710" y="6023148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F1F69E7B-953C-48EF-AC34-9616FD108A98}"/>
              </a:ext>
            </a:extLst>
          </p:cNvPr>
          <p:cNvSpPr/>
          <p:nvPr/>
        </p:nvSpPr>
        <p:spPr>
          <a:xfrm>
            <a:off x="144235" y="8006164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Mensch: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zentral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Tageslicht. Die LED hat die gleiche Farbe wie ein Schwarzkörper mit 5000 Kelvin.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57C81110-5C5B-43D1-ACD4-62766ED2667B}"/>
              </a:ext>
            </a:extLst>
          </p:cNvPr>
          <p:cNvSpPr/>
          <p:nvPr/>
        </p:nvSpPr>
        <p:spPr>
          <a:xfrm>
            <a:off x="3510647" y="8006163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Reptil: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nicht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 sondern beim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von Licht mit 470 </a:t>
            </a:r>
            <a:r>
              <a:rPr lang="de-DE" sz="1400" dirty="0" err="1">
                <a:solidFill>
                  <a:schemeClr val="tx1"/>
                </a:solidFill>
              </a:rPr>
              <a:t>nm</a:t>
            </a:r>
            <a:r>
              <a:rPr lang="de-DE" sz="1400" dirty="0">
                <a:solidFill>
                  <a:schemeClr val="tx1"/>
                </a:solidFill>
              </a:rPr>
              <a:t> Wellenlänge (türkis).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2046" y="1739410"/>
            <a:ext cx="3036584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>
                <a:solidFill>
                  <a:schemeClr val="tx1"/>
                </a:solidFill>
              </a:rPr>
              <a:t>Mehr: </a:t>
            </a:r>
            <a:r>
              <a:rPr lang="de-DE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</p:spTree>
    <p:extLst>
      <p:ext uri="{BB962C8B-B14F-4D97-AF65-F5344CB8AC3E}">
        <p14:creationId xmlns:p14="http://schemas.microsoft.com/office/powerpoint/2010/main" val="400231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174170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LEDs are not white to reptiles: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5" y="805544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In the human eye there are three photo receptors (cones) that see blue, green and orange light.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805543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Snakes and geckos also have three cones, but they see UVA, blue and green. Lizards and Turtles have four cones (UVA, blue, green, yellow)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2100945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spectrum of the lamp causes an electrical signal at the 3 or 4 photo receptors. Most of the details of the lamp‘s spectrums are lost. Only 3 or 4 numbers remain.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1738" y="1733992"/>
            <a:ext cx="3132000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Details: </a:t>
            </a:r>
            <a:r>
              <a:rPr lang="en-US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749563E-A812-4D91-8143-0AF520613836}"/>
              </a:ext>
            </a:extLst>
          </p:cNvPr>
          <p:cNvSpPr/>
          <p:nvPr/>
        </p:nvSpPr>
        <p:spPr>
          <a:xfrm>
            <a:off x="144235" y="2683217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4" name="Picture 18">
            <a:extLst>
              <a:ext uri="{FF2B5EF4-FFF2-40B4-BE49-F238E27FC236}">
                <a16:creationId xmlns:a16="http://schemas.microsoft.com/office/drawing/2014/main" id="{AFD1C918-F8CA-4878-AB5F-EBD04647B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788743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282B9972-B0E0-4926-85BB-37914D2BD4D7}"/>
              </a:ext>
            </a:extLst>
          </p:cNvPr>
          <p:cNvSpPr/>
          <p:nvPr/>
        </p:nvSpPr>
        <p:spPr>
          <a:xfrm>
            <a:off x="149702" y="5788820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9" name="Picture 16">
            <a:extLst>
              <a:ext uri="{FF2B5EF4-FFF2-40B4-BE49-F238E27FC236}">
                <a16:creationId xmlns:a16="http://schemas.microsoft.com/office/drawing/2014/main" id="{86703A89-223D-437B-B0F0-6C2859C04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839704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>
            <a:extLst>
              <a:ext uri="{FF2B5EF4-FFF2-40B4-BE49-F238E27FC236}">
                <a16:creationId xmlns:a16="http://schemas.microsoft.com/office/drawing/2014/main" id="{D6335CA4-86A0-4762-8C53-622033F9C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837137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>
            <a:extLst>
              <a:ext uri="{FF2B5EF4-FFF2-40B4-BE49-F238E27FC236}">
                <a16:creationId xmlns:a16="http://schemas.microsoft.com/office/drawing/2014/main" id="{2262E6F1-C5D8-466F-A38E-E9FEBB58C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785799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CA29A2BB-11C1-41CA-825A-C4E4CF8F7F70}"/>
              </a:ext>
            </a:extLst>
          </p:cNvPr>
          <p:cNvSpPr txBox="1"/>
          <p:nvPr/>
        </p:nvSpPr>
        <p:spPr>
          <a:xfrm>
            <a:off x="1550832" y="3456072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For comparison: solar spectrum (scaled to the same intensity)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3C883CA-FF48-4662-B983-FFD3837D079E}"/>
              </a:ext>
            </a:extLst>
          </p:cNvPr>
          <p:cNvSpPr txBox="1"/>
          <p:nvPr/>
        </p:nvSpPr>
        <p:spPr>
          <a:xfrm>
            <a:off x="4582886" y="300263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5243CB-F975-4398-8CDE-844484395B82}"/>
              </a:ext>
            </a:extLst>
          </p:cNvPr>
          <p:cNvSpPr txBox="1"/>
          <p:nvPr/>
        </p:nvSpPr>
        <p:spPr>
          <a:xfrm>
            <a:off x="1064079" y="296392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BCCD41E-96B3-490F-AFF6-6A6C784DAB7F}"/>
              </a:ext>
            </a:extLst>
          </p:cNvPr>
          <p:cNvSpPr txBox="1"/>
          <p:nvPr/>
        </p:nvSpPr>
        <p:spPr>
          <a:xfrm>
            <a:off x="1807537" y="3944156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Signal of the 3 or 4 cones (LED)</a:t>
            </a:r>
          </a:p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Signal of the 3 or 4 cones (sun)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B14B9FDC-B4B6-4758-AF09-C08628CE00D9}"/>
              </a:ext>
            </a:extLst>
          </p:cNvPr>
          <p:cNvCxnSpPr>
            <a:cxnSpLocks/>
          </p:cNvCxnSpPr>
          <p:nvPr/>
        </p:nvCxnSpPr>
        <p:spPr>
          <a:xfrm flipV="1">
            <a:off x="4023660" y="4267225"/>
            <a:ext cx="195716" cy="215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C27D38F-2A0B-43F6-AA12-D76926475D4B}"/>
              </a:ext>
            </a:extLst>
          </p:cNvPr>
          <p:cNvCxnSpPr>
            <a:cxnSpLocks/>
          </p:cNvCxnSpPr>
          <p:nvPr/>
        </p:nvCxnSpPr>
        <p:spPr>
          <a:xfrm flipH="1">
            <a:off x="1124857" y="4114805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4ACD42BD-C04D-4F07-AC8C-98F27C4AE7E4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939287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5D4E5BD1-4C93-408E-9439-BF15B14A06BF}"/>
              </a:ext>
            </a:extLst>
          </p:cNvPr>
          <p:cNvCxnSpPr>
            <a:cxnSpLocks/>
          </p:cNvCxnSpPr>
          <p:nvPr/>
        </p:nvCxnSpPr>
        <p:spPr>
          <a:xfrm>
            <a:off x="4061535" y="4075784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>
            <a:extLst>
              <a:ext uri="{FF2B5EF4-FFF2-40B4-BE49-F238E27FC236}">
                <a16:creationId xmlns:a16="http://schemas.microsoft.com/office/drawing/2014/main" id="{DA70B518-20EC-476C-9597-E0BE6C973945}"/>
              </a:ext>
            </a:extLst>
          </p:cNvPr>
          <p:cNvSpPr txBox="1"/>
          <p:nvPr/>
        </p:nvSpPr>
        <p:spPr>
          <a:xfrm>
            <a:off x="4023660" y="4700637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UVA cone does not get a signal (LED)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8D22589-D7D0-48A8-934C-5B99F52C548B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525103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3EB1A240-1759-4A4B-A648-C04EFC17F636}"/>
              </a:ext>
            </a:extLst>
          </p:cNvPr>
          <p:cNvSpPr/>
          <p:nvPr/>
        </p:nvSpPr>
        <p:spPr>
          <a:xfrm>
            <a:off x="144235" y="4982759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To determine what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is seen, the three numbers of the human cones or the snake / gecko cones are drawn as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coordinates into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triangle.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(For tetrachromatic lizards this would be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pyramid, not shown here)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9E92A5A-A265-407E-9732-D8D565423B3F}"/>
              </a:ext>
            </a:extLst>
          </p:cNvPr>
          <p:cNvSpPr txBox="1"/>
          <p:nvPr/>
        </p:nvSpPr>
        <p:spPr>
          <a:xfrm>
            <a:off x="2237897" y="5890939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Out line: Coordinates of single wavelengths; </a:t>
            </a:r>
            <a:r>
              <a:rPr lang="en-US" sz="1200" dirty="0" err="1"/>
              <a:t>colour</a:t>
            </a:r>
            <a:r>
              <a:rPr lang="en-US" sz="1200" dirty="0"/>
              <a:t> as seen by a human.</a:t>
            </a:r>
          </a:p>
          <a:p>
            <a:pPr algn="ctr"/>
            <a:endParaRPr lang="en-US" sz="1200" dirty="0"/>
          </a:p>
          <a:p>
            <a:r>
              <a:rPr lang="en-US" sz="1200" dirty="0"/>
              <a:t>Crosses: Coordinates of daylight (sunset, midday sun, shade, overcast, …); </a:t>
            </a:r>
            <a:r>
              <a:rPr lang="en-US" sz="1200" dirty="0" err="1"/>
              <a:t>colour</a:t>
            </a:r>
            <a:r>
              <a:rPr lang="en-US" sz="1200" dirty="0"/>
              <a:t> as seen by a human (reddish for 2000 K, blueish for 7000 K).</a:t>
            </a:r>
          </a:p>
          <a:p>
            <a:endParaRPr lang="en-US" sz="1200" dirty="0"/>
          </a:p>
          <a:p>
            <a:r>
              <a:rPr lang="en-US" sz="1200" dirty="0"/>
              <a:t>Circle: Coordinate of the LED.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2B910781-8792-4131-94D1-3AA99E8FCAAF}"/>
              </a:ext>
            </a:extLst>
          </p:cNvPr>
          <p:cNvCxnSpPr>
            <a:cxnSpLocks/>
          </p:cNvCxnSpPr>
          <p:nvPr/>
        </p:nvCxnSpPr>
        <p:spPr>
          <a:xfrm flipH="1">
            <a:off x="1064079" y="6023148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A5E1E228-A3B3-47A9-99EE-6C7A1FAE8B5B}"/>
              </a:ext>
            </a:extLst>
          </p:cNvPr>
          <p:cNvCxnSpPr>
            <a:cxnSpLocks/>
          </p:cNvCxnSpPr>
          <p:nvPr/>
        </p:nvCxnSpPr>
        <p:spPr>
          <a:xfrm flipH="1">
            <a:off x="1321254" y="6742366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3D699DA3-641E-447B-AA8D-E65BE7991CA2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904458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DFF8B898-554F-4248-9FEF-1CC250C055B0}"/>
              </a:ext>
            </a:extLst>
          </p:cNvPr>
          <p:cNvCxnSpPr>
            <a:cxnSpLocks/>
          </p:cNvCxnSpPr>
          <p:nvPr/>
        </p:nvCxnSpPr>
        <p:spPr>
          <a:xfrm flipV="1">
            <a:off x="3804557" y="6580072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A3BD638-DCBF-45C0-A1E3-5C0774E9F258}"/>
              </a:ext>
            </a:extLst>
          </p:cNvPr>
          <p:cNvCxnSpPr>
            <a:cxnSpLocks/>
          </p:cNvCxnSpPr>
          <p:nvPr/>
        </p:nvCxnSpPr>
        <p:spPr>
          <a:xfrm>
            <a:off x="4430486" y="6792204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F35F97F3-E283-4515-94F1-1151DE55313C}"/>
              </a:ext>
            </a:extLst>
          </p:cNvPr>
          <p:cNvCxnSpPr>
            <a:cxnSpLocks/>
          </p:cNvCxnSpPr>
          <p:nvPr/>
        </p:nvCxnSpPr>
        <p:spPr>
          <a:xfrm>
            <a:off x="4375710" y="6023148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4E220EE8-BD65-46B1-9F62-AB3D73A721F8}"/>
              </a:ext>
            </a:extLst>
          </p:cNvPr>
          <p:cNvSpPr/>
          <p:nvPr/>
        </p:nvSpPr>
        <p:spPr>
          <a:xfrm>
            <a:off x="144235" y="8006164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Human: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in the center of the coordinates of daylight. The LED has the same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as a black body with 5000 K.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8C969260-E340-4F3A-978A-9122EB264DD9}"/>
              </a:ext>
            </a:extLst>
          </p:cNvPr>
          <p:cNvSpPr/>
          <p:nvPr/>
        </p:nvSpPr>
        <p:spPr>
          <a:xfrm>
            <a:off x="3510647" y="8006163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Reptile: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not in the area of coordinates of daylight. It is at the coordinate of light with 470 nm (cyan).</a:t>
            </a:r>
          </a:p>
        </p:txBody>
      </p:sp>
    </p:spTree>
    <p:extLst>
      <p:ext uri="{BB962C8B-B14F-4D97-AF65-F5344CB8AC3E}">
        <p14:creationId xmlns:p14="http://schemas.microsoft.com/office/powerpoint/2010/main" val="138146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560</Words>
  <Application>Microsoft Office PowerPoint</Application>
  <PresentationFormat>Bildschirmpräsentation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Wunderlich, Sarina</dc:creator>
  <cp:lastModifiedBy>Wunderlich, Sarina</cp:lastModifiedBy>
  <cp:revision>11</cp:revision>
  <dcterms:created xsi:type="dcterms:W3CDTF">2020-08-14T11:20:04Z</dcterms:created>
  <dcterms:modified xsi:type="dcterms:W3CDTF">2020-08-14T12:15:37Z</dcterms:modified>
</cp:coreProperties>
</file>